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7" r:id="rId2"/>
    <p:sldId id="257" r:id="rId3"/>
    <p:sldId id="268" r:id="rId4"/>
    <p:sldId id="262" r:id="rId5"/>
    <p:sldId id="258" r:id="rId6"/>
    <p:sldId id="259" r:id="rId7"/>
    <p:sldId id="261" r:id="rId8"/>
    <p:sldId id="270" r:id="rId9"/>
    <p:sldId id="265" r:id="rId10"/>
    <p:sldId id="264" r:id="rId11"/>
    <p:sldId id="260" r:id="rId12"/>
    <p:sldId id="263" r:id="rId13"/>
    <p:sldId id="266" r:id="rId14"/>
    <p:sldId id="271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80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91AD3D-879E-4AB6-87EA-6711ACBC02B4}" type="datetimeFigureOut">
              <a:rPr lang="fr-FR" smtClean="0"/>
              <a:pPr/>
              <a:t>25/03/2011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14AE5C-BB7F-4FD6-A9AB-BACBC9E08C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4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8.gif"/><Relationship Id="rId5" Type="http://schemas.openxmlformats.org/officeDocument/2006/relationships/image" Target="../media/image29.jpeg"/><Relationship Id="rId15" Type="http://schemas.openxmlformats.org/officeDocument/2006/relationships/image" Target="../media/image36.jpeg"/><Relationship Id="rId10" Type="http://schemas.openxmlformats.org/officeDocument/2006/relationships/image" Target="../media/image7.gif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8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1-Mobilis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07" y="262049"/>
            <a:ext cx="8074326" cy="6333902"/>
          </a:xfrm>
          <a:prstGeom prst="rect">
            <a:avLst/>
          </a:prstGeom>
        </p:spPr>
      </p:pic>
      <p:pic>
        <p:nvPicPr>
          <p:cNvPr id="7" name="Image 6" descr="97-Logo Definit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sp>
        <p:nvSpPr>
          <p:cNvPr id="4" name="Espace réservé du contenu 5"/>
          <p:cNvSpPr txBox="1">
            <a:spLocks/>
          </p:cNvSpPr>
          <p:nvPr/>
        </p:nvSpPr>
        <p:spPr>
          <a:xfrm>
            <a:off x="5831632" y="6309320"/>
            <a:ext cx="2268760" cy="28803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Défilement manuel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17-P101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4967880" cy="3533130"/>
          </a:xfrm>
          <a:prstGeom prst="roundRect">
            <a:avLst>
              <a:gd name="adj" fmla="val 913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 descr="99-Logo 5 décembre - Seu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98-Plaque 19 ma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97-Logo Definit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6084168" y="4653136"/>
            <a:ext cx="2088232" cy="108012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auprès de la jeunesse, sur la signification de la date du 19 mars 1962.</a:t>
            </a:r>
            <a:endParaRPr kumimoji="0" lang="fr-FR" sz="16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Image 19" descr="19-P1040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052736"/>
            <a:ext cx="3602736" cy="300532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 9" descr="18-P10103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3573016"/>
            <a:ext cx="3602736" cy="29626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26-P1010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3153" y="2564904"/>
            <a:ext cx="1869327" cy="158417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 21" descr="20-Valence_19-03-11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1012">
            <a:off x="179512" y="2852936"/>
            <a:ext cx="2583608" cy="168106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Image 24" descr="21-Valence_19-03-11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6564">
            <a:off x="320048" y="4709877"/>
            <a:ext cx="3062961" cy="172291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Image 26" descr="23-Valence_19-03-11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9043">
            <a:off x="6466941" y="1000963"/>
            <a:ext cx="2276092" cy="17281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Image 30" descr="27-P1010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924944"/>
            <a:ext cx="2016224" cy="18028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Image 31" descr="28-Valence_19-03-11_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30318">
            <a:off x="292582" y="1102774"/>
            <a:ext cx="2483768" cy="157718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Image 32" descr="29-P10103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14993">
            <a:off x="5768378" y="4494857"/>
            <a:ext cx="3004692" cy="191068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Image 33" descr="30-P10103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14466" y="4869160"/>
            <a:ext cx="2137654" cy="16561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Image 37" descr="99-Logo 5 décembre - Seul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 descr="98-Plaque 19 ma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 descr="97-Logo Definitif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29" name="Image 28" descr="25-P101038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1275650"/>
            <a:ext cx="2376264" cy="18229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age 16" descr="22-Valence_19-03-11_0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43027">
            <a:off x="5010619" y="2816623"/>
            <a:ext cx="2246713" cy="168979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Image 17" descr="24-P101038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316229">
            <a:off x="4716016" y="908720"/>
            <a:ext cx="1848688" cy="193476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8" name="Image 17" descr="16-P1040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056" y="3396952"/>
            <a:ext cx="7199376" cy="3200400"/>
          </a:xfrm>
          <a:prstGeom prst="roundRect">
            <a:avLst>
              <a:gd name="adj" fmla="val 962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age 16" descr="15-P10406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2092" y="947990"/>
            <a:ext cx="4592356" cy="324877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1187624" y="1052736"/>
            <a:ext cx="3096344" cy="72008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Dissolution de</a:t>
            </a:r>
            <a:r>
              <a:rPr kumimoji="0" lang="fr-FR" sz="1400" b="0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manifestation devant les locaux du Dauphiné Libéré</a:t>
            </a:r>
            <a:r>
              <a:rPr lang="fr-FR" sz="1400" i="1" dirty="0" smtClean="0">
                <a:solidFill>
                  <a:srgbClr val="0000CC"/>
                </a:solidFill>
              </a:rPr>
              <a:t>, avec remise d’un dossier de presse à la journaliste ayant couvert notre action.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Image 15" descr="14-P10103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16832"/>
            <a:ext cx="2736304" cy="199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L article Cercle 20 mars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272808" cy="486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Logo car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121526"/>
            <a:ext cx="539992" cy="54783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99-Logo 5 décembre - Seu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98-Plaque 19 ma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space réservé du contenu 5"/>
          <p:cNvSpPr txBox="1">
            <a:spLocks/>
          </p:cNvSpPr>
          <p:nvPr/>
        </p:nvSpPr>
        <p:spPr>
          <a:xfrm>
            <a:off x="971600" y="5877272"/>
            <a:ext cx="7272808" cy="28803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1200" dirty="0" smtClean="0">
                <a:solidFill>
                  <a:srgbClr val="0000CC"/>
                </a:solidFill>
              </a:rPr>
              <a:t>Dauphiné Libéré du 20 mars 2011 – Page régionale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 txBox="1">
            <a:spLocks/>
          </p:cNvSpPr>
          <p:nvPr/>
        </p:nvSpPr>
        <p:spPr>
          <a:xfrm>
            <a:off x="0" y="4365104"/>
            <a:ext cx="9144000" cy="64807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Réalisation : Bernard CINI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Crédit photos </a:t>
            </a:r>
            <a:r>
              <a:rPr lang="fr-FR" sz="1200" dirty="0" smtClean="0">
                <a:solidFill>
                  <a:srgbClr val="0000CC"/>
                </a:solidFill>
              </a:rPr>
              <a:t>: Viviane PROST (Le Dauphiné Libéré), Serge BERNARD, Eric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SAFRAS, René LAUGIER, Roland ALBERT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0" y="2492896"/>
            <a:ext cx="9144000" cy="1656184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</a:t>
            </a:r>
            <a:endParaRPr kumimoji="0" lang="fr-FR" sz="9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02-IMG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68" y="836712"/>
            <a:ext cx="4322064" cy="375513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Espace réservé du contenu 5"/>
          <p:cNvSpPr txBox="1">
            <a:spLocks/>
          </p:cNvSpPr>
          <p:nvPr/>
        </p:nvSpPr>
        <p:spPr>
          <a:xfrm>
            <a:off x="5004048" y="1700808"/>
            <a:ext cx="3852008" cy="4968552"/>
          </a:xfrm>
          <a:prstGeom prst="rect">
            <a:avLst/>
          </a:prstGeom>
        </p:spPr>
        <p:txBody>
          <a:bodyPr vert="horz" numCol="1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1600" dirty="0" smtClean="0">
                <a:solidFill>
                  <a:srgbClr val="0000CC"/>
                </a:solidFill>
              </a:rPr>
              <a:t>Près de 150 personnes se sont rassemblées devant la Mairie de Valence, à l’appel du Cercle algérianiste de Drôme-Ardèche, pour manifester contre la célébration du 19 mars 1962.</a:t>
            </a:r>
          </a:p>
          <a:p>
            <a:pPr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nombreux présidents d’associations de Pieds-Noirs, de Harkis et d’Anciens Combattants ainsi que des élus étaient présents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(Cercle algérianiste, Harkis de Valence, CAPFA,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ANFANOMA, FNR, </a:t>
            </a:r>
            <a:r>
              <a:rPr lang="fr-FR" sz="1400" dirty="0" smtClean="0">
                <a:solidFill>
                  <a:srgbClr val="0000CC"/>
                </a:solidFill>
              </a:rPr>
              <a:t>Souvenir du 26 mars, RNFAA, Rhin 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Danube, FNAME Drôme et Ardèche, 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APDA, CNC, Troupes 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Marine</a:t>
            </a:r>
            <a:r>
              <a:rPr lang="fr-FR" sz="1400" dirty="0" smtClean="0">
                <a:solidFill>
                  <a:srgbClr val="0000CC"/>
                </a:solidFill>
              </a:rPr>
              <a:t>, Amicale des Anciens Combattants et Victimes de Guerre du </a:t>
            </a:r>
            <a:r>
              <a:rPr lang="fr-FR" sz="1400" dirty="0" err="1" smtClean="0">
                <a:solidFill>
                  <a:srgbClr val="0000CC"/>
                </a:solidFill>
              </a:rPr>
              <a:t>Roubion</a:t>
            </a:r>
            <a:r>
              <a:rPr lang="fr-FR" sz="1400" dirty="0" smtClean="0">
                <a:solidFill>
                  <a:srgbClr val="0000CC"/>
                </a:solidFill>
              </a:rPr>
              <a:t>, le 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Conseiller régional Joël CHEVAL,…)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fr-FR" sz="1600" dirty="0" smtClean="0">
                <a:solidFill>
                  <a:srgbClr val="0000CC"/>
                </a:solidFill>
              </a:rPr>
              <a:t>Les </a:t>
            </a:r>
            <a:r>
              <a:rPr lang="fr-FR" sz="1600" dirty="0" err="1" smtClean="0">
                <a:solidFill>
                  <a:srgbClr val="0000CC"/>
                </a:solidFill>
              </a:rPr>
              <a:t>algérianistes</a:t>
            </a:r>
            <a:r>
              <a:rPr lang="fr-FR" sz="1600" dirty="0" smtClean="0">
                <a:solidFill>
                  <a:srgbClr val="0000CC"/>
                </a:solidFill>
              </a:rPr>
              <a:t> étaient représentés par les présidents des Cercles d’Avignon, de Lyon, de Grenoble et de Valence ainsi que par de nombreux adhérents.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 descr="03-P101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712" y="4725144"/>
            <a:ext cx="2877312" cy="173736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 13" descr="99-Logo 5 décembre - Seu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 descr="98-Plaque 19 ma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97-Logo Definiti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sp>
        <p:nvSpPr>
          <p:cNvPr id="13" name="Espace réservé du contenu 5"/>
          <p:cNvSpPr txBox="1">
            <a:spLocks/>
          </p:cNvSpPr>
          <p:nvPr/>
        </p:nvSpPr>
        <p:spPr>
          <a:xfrm>
            <a:off x="5076056" y="1124744"/>
            <a:ext cx="3672408" cy="50405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952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Rassemblement devant la </a:t>
            </a:r>
            <a:b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Mairie de Valence</a:t>
            </a:r>
            <a:endParaRPr kumimoji="0" lang="fr-FR" sz="16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Espace réservé du contenu 5"/>
          <p:cNvSpPr txBox="1">
            <a:spLocks/>
          </p:cNvSpPr>
          <p:nvPr/>
        </p:nvSpPr>
        <p:spPr>
          <a:xfrm>
            <a:off x="395536" y="1196752"/>
            <a:ext cx="3780000" cy="5544616"/>
          </a:xfrm>
          <a:prstGeom prst="rect">
            <a:avLst/>
          </a:prstGeom>
        </p:spPr>
        <p:txBody>
          <a:bodyPr vert="horz" numCol="1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1600" dirty="0" smtClean="0">
                <a:solidFill>
                  <a:srgbClr val="0000CC"/>
                </a:solidFill>
              </a:rPr>
              <a:t>Après avoir remercié les adhérents et sympathisants ayant fait le déplacement jusqu’à Valence, le président du Cercle algérianiste a expliqué aux Valentinois présents dans les rues piétonnes, les raisons de notre manifestation.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cette occasion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nombreux tracts ont été distribués afin d’informer la population sur la signification de la date du 19 mars 1962.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lettre ouverte a été déposée à l’attention du Maire de Valence,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 « occupé », ne pouvait recevoir une délégation.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fr-FR" sz="1600" baseline="0" dirty="0" smtClean="0">
                <a:solidFill>
                  <a:srgbClr val="0000CC"/>
                </a:solidFill>
              </a:rPr>
              <a:t>Cette lettre</a:t>
            </a:r>
            <a:r>
              <a:rPr lang="fr-FR" sz="1600" dirty="0" smtClean="0">
                <a:solidFill>
                  <a:srgbClr val="0000CC"/>
                </a:solidFill>
              </a:rPr>
              <a:t> a marqué le début de la campagne « </a:t>
            </a:r>
            <a:r>
              <a:rPr lang="fr-FR" sz="1600" b="1" dirty="0" smtClean="0">
                <a:solidFill>
                  <a:srgbClr val="0000CC"/>
                </a:solidFill>
              </a:rPr>
              <a:t>Tous unis pour une seule cérémonie le 5 décembre</a:t>
            </a:r>
            <a:r>
              <a:rPr lang="fr-FR" sz="1600" dirty="0" smtClean="0">
                <a:solidFill>
                  <a:srgbClr val="0000CC"/>
                </a:solidFill>
              </a:rPr>
              <a:t> » en mémoire des victimes civiles et militaires en AFN, que le Cercle de Valence compte mener auprès des municipalités de Drôme-Ardèche.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 17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sp>
        <p:nvSpPr>
          <p:cNvPr id="12" name="Espace réservé du contenu 5"/>
          <p:cNvSpPr txBox="1">
            <a:spLocks/>
          </p:cNvSpPr>
          <p:nvPr/>
        </p:nvSpPr>
        <p:spPr>
          <a:xfrm>
            <a:off x="5436096" y="6309320"/>
            <a:ext cx="2268760" cy="28803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Départ du cortège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04-P1010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908720"/>
            <a:ext cx="3888432" cy="282914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Image 14" descr="05-P10103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789040"/>
            <a:ext cx="4322064" cy="244449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3" name="Image 12" descr="06-P1010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140968"/>
            <a:ext cx="5401056" cy="3407664"/>
          </a:xfrm>
          <a:prstGeom prst="roundRect">
            <a:avLst>
              <a:gd name="adj" fmla="val 1074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 13" descr="07-P1010353.jpg"/>
          <p:cNvPicPr>
            <a:picLocks noChangeAspect="1"/>
          </p:cNvPicPr>
          <p:nvPr/>
        </p:nvPicPr>
        <p:blipFill>
          <a:blip r:embed="rId6" cstate="print"/>
          <a:srcRect r="5341"/>
          <a:stretch>
            <a:fillRect/>
          </a:stretch>
        </p:blipFill>
        <p:spPr>
          <a:xfrm>
            <a:off x="4932040" y="1298324"/>
            <a:ext cx="3744416" cy="2562724"/>
          </a:xfrm>
          <a:prstGeom prst="roundRect">
            <a:avLst>
              <a:gd name="adj" fmla="val 1244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Espace réservé du contenu 5"/>
          <p:cNvSpPr txBox="1">
            <a:spLocks/>
          </p:cNvSpPr>
          <p:nvPr/>
        </p:nvSpPr>
        <p:spPr>
          <a:xfrm>
            <a:off x="5652120" y="3933056"/>
            <a:ext cx="4032448" cy="288032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Défilé dans les rues piétonnes de Valence.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Bulle ronde 28"/>
          <p:cNvSpPr/>
          <p:nvPr/>
        </p:nvSpPr>
        <p:spPr>
          <a:xfrm>
            <a:off x="6551712" y="4437112"/>
            <a:ext cx="2232248" cy="1296144"/>
          </a:xfrm>
          <a:prstGeom prst="wedgeEllipseCallout">
            <a:avLst>
              <a:gd name="adj1" fmla="val -59205"/>
              <a:gd name="adj2" fmla="val 52677"/>
            </a:avLst>
          </a:prstGeom>
          <a:solidFill>
            <a:srgbClr val="00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5"/>
          <p:cNvSpPr txBox="1">
            <a:spLocks/>
          </p:cNvSpPr>
          <p:nvPr/>
        </p:nvSpPr>
        <p:spPr>
          <a:xfrm>
            <a:off x="6551712" y="4509120"/>
            <a:ext cx="2268760" cy="108012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19 mars 62,</a:t>
            </a:r>
          </a:p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Non…Non…Non,</a:t>
            </a:r>
          </a:p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à</a:t>
            </a:r>
            <a:r>
              <a:rPr kumimoji="0" lang="fr-FR" sz="1600" b="1" i="1" u="none" strike="noStrike" kern="1200" normalizeH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sa célébration !</a:t>
            </a:r>
            <a:endParaRPr kumimoji="0" lang="fr-FR" sz="1600" b="1" i="1" u="none" strike="noStrike" kern="1200" normalizeH="0" baseline="0" noProof="0" dirty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Bulle ronde 35"/>
          <p:cNvSpPr/>
          <p:nvPr/>
        </p:nvSpPr>
        <p:spPr>
          <a:xfrm>
            <a:off x="323528" y="1268760"/>
            <a:ext cx="3096344" cy="1656184"/>
          </a:xfrm>
          <a:prstGeom prst="wedgeEllipseCallout">
            <a:avLst>
              <a:gd name="adj1" fmla="val 60743"/>
              <a:gd name="adj2" fmla="val 30012"/>
            </a:avLst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contenu 5"/>
          <p:cNvSpPr txBox="1">
            <a:spLocks/>
          </p:cNvSpPr>
          <p:nvPr/>
        </p:nvSpPr>
        <p:spPr>
          <a:xfrm>
            <a:off x="539552" y="1340768"/>
            <a:ext cx="2736304" cy="1296144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19 mars 62,</a:t>
            </a:r>
          </a:p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fr-FR" sz="1600" b="1" i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Pas de cérémonie</a:t>
            </a: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,…</a:t>
            </a:r>
            <a:b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600" b="1" i="1" u="none" strike="noStrike" kern="1200" normalizeH="0" baseline="0" noProof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pour cette date HONNIE !</a:t>
            </a:r>
          </a:p>
          <a:p>
            <a:pPr marL="6350" marR="0" lvl="0" indent="-6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fr-FR" sz="1600" b="1" i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Pas de cérémonie,… </a:t>
            </a:r>
            <a:br>
              <a:rPr lang="fr-FR" sz="1600" b="1" i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FR" sz="1600" b="1" i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pour cette date VOMIE !</a:t>
            </a:r>
            <a:endParaRPr kumimoji="0" lang="fr-FR" sz="1600" b="1" i="1" u="none" strike="noStrike" kern="1200" normalizeH="0" baseline="0" noProof="0" dirty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Image 37" descr="Sans-titre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70711">
            <a:off x="3410269" y="2365187"/>
            <a:ext cx="809572" cy="61761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9" name="Image 38" descr="Sans-titre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87197">
            <a:off x="5929217" y="5533474"/>
            <a:ext cx="809572" cy="61761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2" name="Image 11" descr="08-P1040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124744"/>
            <a:ext cx="4968552" cy="276466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mage 12" descr="09-IMGP9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05064"/>
            <a:ext cx="4392488" cy="259805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ZoneTexte 17"/>
          <p:cNvSpPr txBox="1"/>
          <p:nvPr/>
        </p:nvSpPr>
        <p:spPr>
          <a:xfrm>
            <a:off x="251520" y="1564337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00CC"/>
                </a:solidFill>
              </a:rPr>
              <a:t>ALPHONSO Carmen enceinte 6 mois, ALPHONSO 11 ans, ALPHONSO 7 ans, ALPHONSO 5 ans, BOU Jean-Paul, 17 ans, CHASTEAU Alain 16 ans, CHASTEAU Denise 9 ans, COUTURIER Henri 19 ans, COUTURIER Paul 14 ans, FRANCO Jean-Paul 5 ans, FRANCO Lucien 4 ans, FRANCO Christine 2 ans, HERNANDEZ Robert 9 mois, MARUCCHI Louise enceinte 8 mois, MARUCCHI Edmond 2 ans, MONER Henri 17 ans, RICARD Marie-Claude 14 ans, RICARD Alain 14 ans, RICARD Edith ? Ans, MESMACQUER  17 ans, TALLENCE Jean-Paul 10 ans, TALLENCE Jean-Paul 9 ans, TALLENCE Robert 5 ans, TORREZ Henri 17 ans, TRAMINOT Guy 16 ans, VILDEIL Corinne 6 mois,…</a:t>
            </a:r>
          </a:p>
          <a:p>
            <a:endParaRPr lang="fr-FR" sz="1100" dirty="0" smtClean="0"/>
          </a:p>
          <a:p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88024" y="3933056"/>
            <a:ext cx="4104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00CC"/>
                </a:solidFill>
              </a:rPr>
              <a:t>ALONZO Michel  17 ans, ASSOUN Guy 16 ans, BOURAIE Michel 13 ans, CLAUDET  1 ans, COURT Alain 17 ans, COURT Armand 17 ans, CALSANTO 20 mois, DIAZE  12 ans, FALCONE Daniel 17 ans, FRANCESCHI Jean-André 3 ans, GOLDBERGS </a:t>
            </a:r>
            <a:r>
              <a:rPr lang="fr-FR" sz="1100" dirty="0" err="1" smtClean="0">
                <a:solidFill>
                  <a:srgbClr val="0000CC"/>
                </a:solidFill>
              </a:rPr>
              <a:t>Dzimtra</a:t>
            </a:r>
            <a:r>
              <a:rPr lang="fr-FR" sz="1100" dirty="0" smtClean="0">
                <a:solidFill>
                  <a:srgbClr val="0000CC"/>
                </a:solidFill>
              </a:rPr>
              <a:t> 17 ans, HESTROFER Joël 4 ans, HOUART Alain 11 ans, JUEN Marcel 17 ans, JUEN Marie-José 14 ans, JUEN Jean-Claude 14 ans, JUEN Alain 7 ans, JUEN Philippe 6 ans, LEFEVRE (2 enfants) ? Ans, LEIBER Roland-Francis 15 ans, MANUGUERA François 14 ans, MAZELLA Claude 16 ans, MERROUCHE Edgard 17 ans, MONTIEL Albert 15 ans, OLLEN Christine 11 ans, ORCEL Jean-Claude 17 ans, OARION Norbert 15 ans, ORFILA Bernard 14 ans, PIROLLO Bernadette 13 ans, ROPERO Georges 10 ans, ROPERO Gérard 6 ans, SANCHEZ 18 mois, TRAFFEN Gaston 17 ans, VAQUER (2 enfants) ? Ans, YVORA Bernard 17 ans,…</a:t>
            </a:r>
          </a:p>
          <a:p>
            <a:endParaRPr lang="fr-FR" sz="1100" dirty="0" smtClean="0"/>
          </a:p>
          <a:p>
            <a:endParaRPr lang="fr-FR" sz="1100" dirty="0"/>
          </a:p>
        </p:txBody>
      </p:sp>
      <p:sp>
        <p:nvSpPr>
          <p:cNvPr id="22" name="Espace réservé du contenu 5"/>
          <p:cNvSpPr txBox="1">
            <a:spLocks/>
          </p:cNvSpPr>
          <p:nvPr/>
        </p:nvSpPr>
        <p:spPr>
          <a:xfrm>
            <a:off x="1259632" y="908720"/>
            <a:ext cx="4032448" cy="576064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fr-FR" sz="1600" b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arrêt : Lecture des noms d’une partie des enfants enlevés entre avril et juillet</a:t>
            </a:r>
            <a:r>
              <a:rPr lang="fr-FR" sz="1600" dirty="0" smtClean="0">
                <a:solidFill>
                  <a:srgbClr val="0000CC"/>
                </a:solidFill>
              </a:rPr>
              <a:t> 1962.</a:t>
            </a:r>
            <a:endParaRPr kumimoji="0" lang="fr-FR" sz="16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3" name="Image 12" descr="10-Valence_19-03-11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2288" y="1124744"/>
            <a:ext cx="6870192" cy="3608832"/>
          </a:xfrm>
          <a:prstGeom prst="round2DiagRect">
            <a:avLst>
              <a:gd name="adj1" fmla="val 13890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Espace réservé du contenu 5"/>
          <p:cNvSpPr txBox="1">
            <a:spLocks/>
          </p:cNvSpPr>
          <p:nvPr/>
        </p:nvSpPr>
        <p:spPr>
          <a:xfrm>
            <a:off x="1259632" y="908720"/>
            <a:ext cx="4968552" cy="576064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1600" b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arrêt : Lecture des noms d’une partie des soldats français</a:t>
            </a:r>
            <a:r>
              <a:rPr lang="fr-FR" sz="1600" dirty="0" smtClean="0">
                <a:solidFill>
                  <a:srgbClr val="0000CC"/>
                </a:solidFill>
              </a:rPr>
              <a:t> enlevés et </a:t>
            </a: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disparus après le 19 mars 1962.</a:t>
            </a:r>
            <a:endParaRPr kumimoji="0" lang="fr-FR" sz="16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3888" y="472514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rgbClr val="0000CC"/>
                </a:solidFill>
              </a:rPr>
              <a:t>DUCRET René, DUPUIS Alfred, DURAND Claude, DUTRUEL Maurice, DUVAL Marcel, FAUQUE Fernand, GAGNIERE Francis, GARDIN Jean-Claude, GAUTHIER Raymond, GINESTA Daniel, GOUIN Pierre, GRANAT </a:t>
            </a:r>
            <a:r>
              <a:rPr lang="fr-FR" sz="1000" dirty="0" err="1" smtClean="0">
                <a:solidFill>
                  <a:srgbClr val="0000CC"/>
                </a:solidFill>
              </a:rPr>
              <a:t>Tedeux</a:t>
            </a:r>
            <a:r>
              <a:rPr lang="fr-FR" sz="1000" dirty="0" smtClean="0">
                <a:solidFill>
                  <a:srgbClr val="0000CC"/>
                </a:solidFill>
              </a:rPr>
              <a:t>, GUICHENE Pierre, GUILLEM Alfred, GUILLEMOT Henry, HESTROFFER Marceau, INVEISINI Roger, JACQUET Michel, LANTRES Jean-Pierre, LAPIERRE Jean, LE GALL Henry, LEFEVRE Jacques, LE MERRE François, LEMICHEL Raymond, LETIENT Adolphe, LLOPIS Michel, MARQUES Jean-Claude, MASSART René, MAUPAS Philippe, MOLLAT DU JOURDAIN F., MOLLEINS Charles, MOREAU Albert, MOURIN Joël, NERY Claude, NOUGE Jacques, PARASCANDELLO André, PASQUIER Gérard, PINI Louis, POIRIER Rémi, PROVOST Jean-Claude, RAMIREZ Joseph, ROLLAND Pierre, SANCHEZ François, SOLER François, SOULE François, SPENGLER, </a:t>
            </a:r>
          </a:p>
          <a:p>
            <a:pPr algn="just"/>
            <a:r>
              <a:rPr lang="fr-FR" sz="1000" dirty="0" smtClean="0">
                <a:solidFill>
                  <a:srgbClr val="0000CC"/>
                </a:solidFill>
              </a:rPr>
              <a:t>SUIRE Georges, SZERMENT Georges, TIREAU, TORRES Claude, </a:t>
            </a:r>
          </a:p>
          <a:p>
            <a:pPr algn="just"/>
            <a:r>
              <a:rPr lang="fr-FR" sz="1000" dirty="0" smtClean="0">
                <a:solidFill>
                  <a:srgbClr val="0000CC"/>
                </a:solidFill>
              </a:rPr>
              <a:t>TOUCHARD William, TOULIS Jean, VERNOU Pierre, VISSERON Jean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9512" y="1484784"/>
            <a:ext cx="1800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rgbClr val="0000CC"/>
                </a:solidFill>
              </a:rPr>
              <a:t>ALVADO Jean-Paul, BAGOU Armand, BARBIER Guy, BARJOU André, BLANCHARD </a:t>
            </a:r>
            <a:r>
              <a:rPr lang="fr-FR" sz="1000" dirty="0" err="1" smtClean="0">
                <a:solidFill>
                  <a:srgbClr val="0000CC"/>
                </a:solidFill>
              </a:rPr>
              <a:t>Raymmond</a:t>
            </a:r>
            <a:r>
              <a:rPr lang="fr-FR" sz="1000" dirty="0" smtClean="0">
                <a:solidFill>
                  <a:srgbClr val="0000CC"/>
                </a:solidFill>
              </a:rPr>
              <a:t>, BOURDON, BOURGEOIS Gilbert, BRETAUDEAU Georges, BRETON Oscar, BRILLOUET Jean-Pierre, CASSIS Maurice, CHARBON Michel, CHOMBEAU Michel, CORBIER Guy, COSTA Henry, COUSIN Georges, DELABRUYERE Jacques, DEL’ISOLA Vincent, DESCHELE Louis, DESCHER Henry, DESIR Yves, DESSOLA Jean-Pierre, DESVERGNE Jean-Pierre, DUBOCAGE Gilbert, …</a:t>
            </a:r>
          </a:p>
        </p:txBody>
      </p:sp>
      <p:pic>
        <p:nvPicPr>
          <p:cNvPr id="11" name="Image 10" descr="33-P10103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467938"/>
            <a:ext cx="3384376" cy="227343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 descr="99-Logo 5 décembre - Se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98-Plaque 19 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97-Logo Definit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3" name="Image 12" descr="12-P1040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24744"/>
            <a:ext cx="7991464" cy="3045012"/>
          </a:xfrm>
          <a:prstGeom prst="roundRect">
            <a:avLst>
              <a:gd name="adj" fmla="val 1392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4" name="Groupe 33"/>
          <p:cNvGrpSpPr/>
          <p:nvPr/>
        </p:nvGrpSpPr>
        <p:grpSpPr>
          <a:xfrm>
            <a:off x="4572000" y="5085184"/>
            <a:ext cx="3670071" cy="1482315"/>
            <a:chOff x="4572000" y="5085184"/>
            <a:chExt cx="3670071" cy="1482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Bulle ronde 14"/>
            <p:cNvSpPr/>
            <p:nvPr/>
          </p:nvSpPr>
          <p:spPr>
            <a:xfrm>
              <a:off x="4572000" y="5229200"/>
              <a:ext cx="2880320" cy="1152128"/>
            </a:xfrm>
            <a:prstGeom prst="wedgeEllipseCallout">
              <a:avLst>
                <a:gd name="adj1" fmla="val 60743"/>
                <a:gd name="adj2" fmla="val 30012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space réservé du contenu 5"/>
            <p:cNvSpPr txBox="1">
              <a:spLocks/>
            </p:cNvSpPr>
            <p:nvPr/>
          </p:nvSpPr>
          <p:spPr>
            <a:xfrm>
              <a:off x="4716016" y="5085184"/>
              <a:ext cx="2664296" cy="12961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19 mars 62,</a:t>
              </a:r>
            </a:p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Pas de célébration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pour cette  TRAHISON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" name="Image 16" descr="Sans-titre-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98299">
              <a:off x="7432499" y="5949887"/>
              <a:ext cx="809572" cy="61761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  <a:sp3d>
              <a:bevelT/>
            </a:sp3d>
          </p:spPr>
        </p:pic>
      </p:grpSp>
      <p:grpSp>
        <p:nvGrpSpPr>
          <p:cNvPr id="35" name="Groupe 34"/>
          <p:cNvGrpSpPr/>
          <p:nvPr/>
        </p:nvGrpSpPr>
        <p:grpSpPr>
          <a:xfrm>
            <a:off x="783030" y="3933056"/>
            <a:ext cx="2708850" cy="1014639"/>
            <a:chOff x="783030" y="3933056"/>
            <a:chExt cx="2708850" cy="10146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Bulle ronde 18"/>
            <p:cNvSpPr/>
            <p:nvPr/>
          </p:nvSpPr>
          <p:spPr>
            <a:xfrm>
              <a:off x="1547664" y="3933056"/>
              <a:ext cx="1944216" cy="792088"/>
            </a:xfrm>
            <a:prstGeom prst="wedgeEllipseCallout">
              <a:avLst>
                <a:gd name="adj1" fmla="val -67255"/>
                <a:gd name="adj2" fmla="val 35754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Espace réservé du contenu 5"/>
            <p:cNvSpPr txBox="1">
              <a:spLocks/>
            </p:cNvSpPr>
            <p:nvPr/>
          </p:nvSpPr>
          <p:spPr>
            <a:xfrm>
              <a:off x="1763688" y="4005064"/>
              <a:ext cx="1656184" cy="648072"/>
            </a:xfrm>
            <a:prstGeom prst="rect">
              <a:avLst/>
            </a:prstGeom>
            <a:noFill/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Ni rue, ni place</a:t>
              </a:r>
              <a:b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du 19 mars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" name="Image 20" descr="Sans-titre-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1273570">
              <a:off x="783030" y="4330083"/>
              <a:ext cx="809572" cy="617612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31" name="Groupe 30"/>
          <p:cNvGrpSpPr/>
          <p:nvPr/>
        </p:nvGrpSpPr>
        <p:grpSpPr>
          <a:xfrm>
            <a:off x="595144" y="4869160"/>
            <a:ext cx="3904848" cy="1703490"/>
            <a:chOff x="3907512" y="4005064"/>
            <a:chExt cx="3904848" cy="17034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Bulle ronde 21"/>
            <p:cNvSpPr/>
            <p:nvPr/>
          </p:nvSpPr>
          <p:spPr>
            <a:xfrm>
              <a:off x="4283968" y="4149080"/>
              <a:ext cx="3456384" cy="1224136"/>
            </a:xfrm>
            <a:prstGeom prst="wedgeEllipseCallout">
              <a:avLst>
                <a:gd name="adj1" fmla="val -48356"/>
                <a:gd name="adj2" fmla="val 48923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space réservé du contenu 5"/>
            <p:cNvSpPr txBox="1">
              <a:spLocks/>
            </p:cNvSpPr>
            <p:nvPr/>
          </p:nvSpPr>
          <p:spPr>
            <a:xfrm>
              <a:off x="4211960" y="4005064"/>
              <a:ext cx="3600400" cy="1296144"/>
            </a:xfrm>
            <a:prstGeom prst="rect">
              <a:avLst/>
            </a:prstGeom>
            <a:noFill/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19 mars 62,</a:t>
              </a:r>
            </a:p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Abandon, Trahison, Capitulation</a:t>
              </a:r>
            </a:p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Soldats, Français, ASSASSINES</a:t>
              </a:r>
              <a:r>
                <a:rPr kumimoji="0" lang="fr-FR" sz="1600" b="1" i="1" u="none" strike="noStrike" kern="1200" normalizeH="0" noProof="0" dirty="0" smtClean="0">
                  <a:ln w="900" cmpd="sng">
                    <a:noFill/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" name="Image 23" descr="Sans-titre-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876327">
              <a:off x="3907512" y="5090942"/>
              <a:ext cx="809572" cy="617612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32" name="Groupe 31"/>
          <p:cNvGrpSpPr/>
          <p:nvPr/>
        </p:nvGrpSpPr>
        <p:grpSpPr>
          <a:xfrm>
            <a:off x="4067944" y="3717032"/>
            <a:ext cx="4288346" cy="1484321"/>
            <a:chOff x="8604448" y="72008"/>
            <a:chExt cx="4288346" cy="14843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Bulle ronde 24"/>
            <p:cNvSpPr/>
            <p:nvPr/>
          </p:nvSpPr>
          <p:spPr>
            <a:xfrm>
              <a:off x="8604448" y="188640"/>
              <a:ext cx="3528392" cy="1296144"/>
            </a:xfrm>
            <a:prstGeom prst="wedgeEllipseCallout">
              <a:avLst>
                <a:gd name="adj1" fmla="val 60743"/>
                <a:gd name="adj2" fmla="val 30012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space réservé du contenu 5"/>
            <p:cNvSpPr txBox="1">
              <a:spLocks/>
            </p:cNvSpPr>
            <p:nvPr/>
          </p:nvSpPr>
          <p:spPr>
            <a:xfrm>
              <a:off x="8676456" y="72008"/>
              <a:ext cx="3419872" cy="12961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fr-FR" sz="1600" b="1" i="1" u="none" strike="noStrike" kern="1200" normalizeH="0" baseline="0" noProof="0" dirty="0" smtClean="0">
                  <a:ln w="900" cmpd="sng">
                    <a:noFill/>
                    <a:prstDash val="solid"/>
                  </a:ln>
                  <a:uLnTx/>
                  <a:uFillTx/>
                  <a:latin typeface="+mn-lt"/>
                  <a:ea typeface="+mn-ea"/>
                  <a:cs typeface="+mn-cs"/>
                </a:rPr>
                <a:t>19 mars 62,</a:t>
              </a:r>
            </a:p>
            <a:p>
              <a:pPr marL="6350" lvl="0" indent="-6350" algn="ctr">
                <a:buClr>
                  <a:schemeClr val="accent2"/>
                </a:buClr>
                <a:buSzPct val="85000"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Abandon, Trahison, Capitulation</a:t>
              </a:r>
            </a:p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Harkis, </a:t>
              </a:r>
              <a:r>
                <a:rPr lang="fr-FR" sz="1600" b="1" i="1" dirty="0" err="1" smtClean="0">
                  <a:ln w="900" cmpd="sng">
                    <a:noFill/>
                    <a:prstDash val="solid"/>
                  </a:ln>
                </a:rPr>
                <a:t>Pied-noirs</a:t>
              </a: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, MASSACRES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" name="Image 26" descr="Sans-titre-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62668">
              <a:off x="12083222" y="938717"/>
              <a:ext cx="809572" cy="61761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  <a:sp3d>
              <a:bevelT/>
            </a:sp3d>
          </p:spPr>
        </p:pic>
      </p:grpSp>
      <p:sp>
        <p:nvSpPr>
          <p:cNvPr id="36" name="Espace réservé du contenu 5"/>
          <p:cNvSpPr txBox="1">
            <a:spLocks/>
          </p:cNvSpPr>
          <p:nvPr/>
        </p:nvSpPr>
        <p:spPr>
          <a:xfrm>
            <a:off x="2699792" y="836712"/>
            <a:ext cx="3852936" cy="28803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 les boulevards de Valence.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34-P1040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55684"/>
            <a:ext cx="6120680" cy="3601924"/>
          </a:xfrm>
          <a:prstGeom prst="roundRect">
            <a:avLst>
              <a:gd name="adj" fmla="val 847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99-Logo 5 décembre - Seu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98-Plaque 19 ma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97-Logo Definit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sp>
        <p:nvSpPr>
          <p:cNvPr id="15" name="Espace réservé du contenu 5"/>
          <p:cNvSpPr txBox="1">
            <a:spLocks/>
          </p:cNvSpPr>
          <p:nvPr/>
        </p:nvSpPr>
        <p:spPr>
          <a:xfrm>
            <a:off x="1259632" y="908720"/>
            <a:ext cx="5544616" cy="43204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fr-FR" sz="1600" b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arrêt : rappel des drames survenus après le 19 mars 1962</a:t>
            </a:r>
            <a:endParaRPr kumimoji="0" lang="fr-FR" sz="1600" b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660232" y="1988840"/>
            <a:ext cx="2304256" cy="1008112"/>
            <a:chOff x="9468544" y="1556792"/>
            <a:chExt cx="2304256" cy="1008112"/>
          </a:xfrm>
        </p:grpSpPr>
        <p:sp>
          <p:nvSpPr>
            <p:cNvPr id="31" name="Bulle ronde 30"/>
            <p:cNvSpPr/>
            <p:nvPr/>
          </p:nvSpPr>
          <p:spPr>
            <a:xfrm>
              <a:off x="9468544" y="1556792"/>
              <a:ext cx="2304256" cy="1008112"/>
            </a:xfrm>
            <a:prstGeom prst="wedgeEllipseCallout">
              <a:avLst>
                <a:gd name="adj1" fmla="val -33693"/>
                <a:gd name="adj2" fmla="val 106939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Espace réservé du contenu 5"/>
            <p:cNvSpPr txBox="1">
              <a:spLocks/>
            </p:cNvSpPr>
            <p:nvPr/>
          </p:nvSpPr>
          <p:spPr>
            <a:xfrm>
              <a:off x="9468544" y="1556792"/>
              <a:ext cx="2304256" cy="9361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ALGER,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Tuerie du 26 mars 1962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rue d’Isly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932040" y="5589240"/>
            <a:ext cx="2339752" cy="1008112"/>
            <a:chOff x="7956376" y="2996952"/>
            <a:chExt cx="2339752" cy="1008112"/>
          </a:xfrm>
        </p:grpSpPr>
        <p:sp>
          <p:nvSpPr>
            <p:cNvPr id="33" name="Bulle ronde 32"/>
            <p:cNvSpPr/>
            <p:nvPr/>
          </p:nvSpPr>
          <p:spPr>
            <a:xfrm>
              <a:off x="7991872" y="2996952"/>
              <a:ext cx="2304256" cy="1008112"/>
            </a:xfrm>
            <a:prstGeom prst="wedgeEllipseCallout">
              <a:avLst>
                <a:gd name="adj1" fmla="val 17544"/>
                <a:gd name="adj2" fmla="val -181249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space réservé du contenu 5"/>
            <p:cNvSpPr txBox="1">
              <a:spLocks/>
            </p:cNvSpPr>
            <p:nvPr/>
          </p:nvSpPr>
          <p:spPr>
            <a:xfrm>
              <a:off x="7956376" y="2996952"/>
              <a:ext cx="2304256" cy="9361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ORAN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Massacre du 5 juillet 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660232" y="4581128"/>
            <a:ext cx="2304256" cy="1008112"/>
            <a:chOff x="-2916832" y="2996952"/>
            <a:chExt cx="2304256" cy="1008112"/>
          </a:xfrm>
        </p:grpSpPr>
        <p:sp>
          <p:nvSpPr>
            <p:cNvPr id="21" name="Bulle ronde 20"/>
            <p:cNvSpPr/>
            <p:nvPr/>
          </p:nvSpPr>
          <p:spPr>
            <a:xfrm>
              <a:off x="-2916832" y="2996952"/>
              <a:ext cx="2304256" cy="936104"/>
            </a:xfrm>
            <a:prstGeom prst="wedgeEllipseCallout">
              <a:avLst>
                <a:gd name="adj1" fmla="val -32186"/>
                <a:gd name="adj2" fmla="val -92399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space réservé du contenu 5"/>
            <p:cNvSpPr txBox="1">
              <a:spLocks/>
            </p:cNvSpPr>
            <p:nvPr/>
          </p:nvSpPr>
          <p:spPr>
            <a:xfrm>
              <a:off x="-2916832" y="3068960"/>
              <a:ext cx="2304256" cy="9361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Abandon et Massacre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des  HARKIS!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267744" y="2204864"/>
            <a:ext cx="2521296" cy="1008112"/>
            <a:chOff x="-2916832" y="1484784"/>
            <a:chExt cx="2521296" cy="1008112"/>
          </a:xfrm>
        </p:grpSpPr>
        <p:sp>
          <p:nvSpPr>
            <p:cNvPr id="30" name="Bulle ronde 29"/>
            <p:cNvSpPr/>
            <p:nvPr/>
          </p:nvSpPr>
          <p:spPr>
            <a:xfrm>
              <a:off x="-2915816" y="1484784"/>
              <a:ext cx="2520280" cy="1008112"/>
            </a:xfrm>
            <a:prstGeom prst="wedgeEllipseCallout">
              <a:avLst>
                <a:gd name="adj1" fmla="val 113558"/>
                <a:gd name="adj2" fmla="val 100050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Espace réservé du contenu 5"/>
            <p:cNvSpPr txBox="1">
              <a:spLocks/>
            </p:cNvSpPr>
            <p:nvPr/>
          </p:nvSpPr>
          <p:spPr>
            <a:xfrm>
              <a:off x="-2916832" y="1484784"/>
              <a:ext cx="2448272" cy="9361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EXODE</a:t>
              </a:r>
              <a:br>
                <a:rPr lang="fr-FR" sz="1600" b="1" i="1" dirty="0" smtClean="0">
                  <a:ln w="900" cmpd="sng">
                    <a:noFill/>
                    <a:prstDash val="solid"/>
                  </a:ln>
                </a:rPr>
              </a:b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La valise ou le cercueil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427984" y="1484784"/>
            <a:ext cx="2304256" cy="1008112"/>
            <a:chOff x="8604448" y="1412776"/>
            <a:chExt cx="2304256" cy="1008112"/>
          </a:xfrm>
        </p:grpSpPr>
        <p:sp>
          <p:nvSpPr>
            <p:cNvPr id="32" name="Bulle ronde 31"/>
            <p:cNvSpPr/>
            <p:nvPr/>
          </p:nvSpPr>
          <p:spPr>
            <a:xfrm>
              <a:off x="8604448" y="1412776"/>
              <a:ext cx="2304256" cy="1008112"/>
            </a:xfrm>
            <a:prstGeom prst="wedgeEllipseCallout">
              <a:avLst>
                <a:gd name="adj1" fmla="val 44669"/>
                <a:gd name="adj2" fmla="val 162050"/>
              </a:avLst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space réservé du contenu 5"/>
            <p:cNvSpPr txBox="1">
              <a:spLocks/>
            </p:cNvSpPr>
            <p:nvPr/>
          </p:nvSpPr>
          <p:spPr>
            <a:xfrm>
              <a:off x="8604448" y="1412776"/>
              <a:ext cx="2304256" cy="9361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anchor="ctr">
              <a:noAutofit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fr-FR" sz="1600" b="1" i="1" dirty="0" smtClean="0">
                  <a:ln w="900" cmpd="sng">
                    <a:noFill/>
                    <a:prstDash val="solid"/>
                  </a:ln>
                </a:rPr>
                <a:t>Recrudescence des ENLEVEMENTS</a:t>
              </a:r>
              <a:endParaRPr kumimoji="0" lang="fr-FR" sz="1600" b="1" i="1" u="none" strike="noStrike" kern="1200" normalizeH="0" baseline="0" noProof="0" dirty="0">
                <a:ln w="900" cmpd="sng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9" name="Image 28" descr="Sans-titre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96484">
            <a:off x="6376949" y="3612951"/>
            <a:ext cx="809572" cy="61761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96-Trac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980728"/>
            <a:ext cx="3744415" cy="528824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mars 2011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 descr="99-Logo 5 décembre - Seu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10758" cy="10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98-Plaque 19 ma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60648"/>
            <a:ext cx="1339968" cy="69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97-Logo Definit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196804"/>
            <a:ext cx="538514" cy="544564"/>
          </a:xfrm>
          <a:prstGeom prst="rect">
            <a:avLst/>
          </a:prstGeom>
        </p:spPr>
      </p:pic>
      <p:pic>
        <p:nvPicPr>
          <p:cNvPr id="16" name="Image 15" descr="32-P10103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346447"/>
            <a:ext cx="3000360" cy="225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31-P10103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980727"/>
            <a:ext cx="4392944" cy="3297187"/>
          </a:xfrm>
          <a:prstGeom prst="roundRect">
            <a:avLst>
              <a:gd name="adj" fmla="val 1038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724</Words>
  <Application>Microsoft Office PowerPoint</Application>
  <PresentationFormat>Affichage à l'écran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Papier</vt:lpstr>
      <vt:lpstr>Diapositive 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Valence – 19 mars 2011</vt:lpstr>
      <vt:lpstr>Diapositive 14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</dc:creator>
  <cp:lastModifiedBy>Bernard</cp:lastModifiedBy>
  <cp:revision>119</cp:revision>
  <dcterms:created xsi:type="dcterms:W3CDTF">2011-03-23T22:25:15Z</dcterms:created>
  <dcterms:modified xsi:type="dcterms:W3CDTF">2011-03-25T20:14:14Z</dcterms:modified>
</cp:coreProperties>
</file>